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8"/>
  </p:notesMasterIdLst>
  <p:handoutMasterIdLst>
    <p:handoutMasterId r:id="rId49"/>
  </p:handoutMasterIdLst>
  <p:sldIdLst>
    <p:sldId id="361" r:id="rId2"/>
    <p:sldId id="325" r:id="rId3"/>
    <p:sldId id="272" r:id="rId4"/>
    <p:sldId id="372" r:id="rId5"/>
    <p:sldId id="385" r:id="rId6"/>
    <p:sldId id="386" r:id="rId7"/>
    <p:sldId id="369" r:id="rId8"/>
    <p:sldId id="377" r:id="rId9"/>
    <p:sldId id="384" r:id="rId10"/>
    <p:sldId id="387" r:id="rId11"/>
    <p:sldId id="376" r:id="rId12"/>
    <p:sldId id="375" r:id="rId13"/>
    <p:sldId id="374" r:id="rId14"/>
    <p:sldId id="379" r:id="rId15"/>
    <p:sldId id="380" r:id="rId16"/>
    <p:sldId id="381" r:id="rId17"/>
    <p:sldId id="382" r:id="rId18"/>
    <p:sldId id="383" r:id="rId19"/>
    <p:sldId id="370" r:id="rId20"/>
    <p:sldId id="342" r:id="rId21"/>
    <p:sldId id="343" r:id="rId22"/>
    <p:sldId id="344" r:id="rId23"/>
    <p:sldId id="346" r:id="rId24"/>
    <p:sldId id="345" r:id="rId25"/>
    <p:sldId id="347" r:id="rId26"/>
    <p:sldId id="348" r:id="rId27"/>
    <p:sldId id="349" r:id="rId28"/>
    <p:sldId id="270" r:id="rId29"/>
    <p:sldId id="350" r:id="rId30"/>
    <p:sldId id="351" r:id="rId31"/>
    <p:sldId id="352" r:id="rId32"/>
    <p:sldId id="353" r:id="rId33"/>
    <p:sldId id="354" r:id="rId34"/>
    <p:sldId id="356" r:id="rId35"/>
    <p:sldId id="357" r:id="rId36"/>
    <p:sldId id="318" r:id="rId37"/>
    <p:sldId id="363" r:id="rId38"/>
    <p:sldId id="366" r:id="rId39"/>
    <p:sldId id="367" r:id="rId40"/>
    <p:sldId id="358" r:id="rId41"/>
    <p:sldId id="359" r:id="rId42"/>
    <p:sldId id="313" r:id="rId43"/>
    <p:sldId id="339" r:id="rId44"/>
    <p:sldId id="355" r:id="rId45"/>
    <p:sldId id="368" r:id="rId46"/>
    <p:sldId id="360" r:id="rId47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2932" autoAdjust="0"/>
  </p:normalViewPr>
  <p:slideViewPr>
    <p:cSldViewPr snapToObjects="1">
      <p:cViewPr>
        <p:scale>
          <a:sx n="118" d="100"/>
          <a:sy n="118" d="100"/>
        </p:scale>
        <p:origin x="285" y="15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01/02/2020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noProof="0" dirty="0"/>
              <a:t>Rappeler que tout </a:t>
            </a:r>
            <a:r>
              <a:rPr lang="en-US" noProof="0" dirty="0" err="1"/>
              <a:t>ce</a:t>
            </a:r>
            <a:r>
              <a:rPr lang="en-US" noProof="0" dirty="0"/>
              <a:t> qui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amené</a:t>
            </a:r>
            <a:r>
              <a:rPr lang="en-US" noProof="0" dirty="0"/>
              <a:t> dans </a:t>
            </a:r>
            <a:r>
              <a:rPr lang="en-US" noProof="0" dirty="0" err="1"/>
              <a:t>cette</a:t>
            </a:r>
            <a:r>
              <a:rPr lang="en-US" noProof="0" dirty="0"/>
              <a:t> presentation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sujet</a:t>
            </a:r>
            <a:r>
              <a:rPr lang="en-US" noProof="0" dirty="0"/>
              <a:t> à </a:t>
            </a:r>
            <a:r>
              <a:rPr lang="en-US" noProof="0" dirty="0" err="1"/>
              <a:t>débat</a:t>
            </a:r>
            <a:r>
              <a:rPr lang="en-US" noProof="0" dirty="0"/>
              <a:t> et ne pretends pas </a:t>
            </a:r>
            <a:r>
              <a:rPr lang="en-US" noProof="0" dirty="0" err="1"/>
              <a:t>apporter</a:t>
            </a:r>
            <a:r>
              <a:rPr lang="en-US" noProof="0" dirty="0"/>
              <a:t> de solutions </a:t>
            </a:r>
            <a:r>
              <a:rPr lang="en-US" noProof="0" dirty="0" err="1"/>
              <a:t>universelle</a:t>
            </a:r>
            <a:r>
              <a:rPr lang="en-US" noProof="0" dirty="0"/>
              <a:t> à </a:t>
            </a:r>
            <a:r>
              <a:rPr lang="en-US" noProof="0" dirty="0" err="1"/>
              <a:t>l’utilization</a:t>
            </a:r>
            <a:r>
              <a:rPr lang="en-US" noProof="0" dirty="0"/>
              <a:t> des </a:t>
            </a:r>
            <a:r>
              <a:rPr lang="en-US" noProof="0" dirty="0" err="1"/>
              <a:t>principes</a:t>
            </a:r>
            <a:r>
              <a:rPr lang="en-US" noProof="0" dirty="0"/>
              <a:t> </a:t>
            </a:r>
            <a:r>
              <a:rPr lang="en-US" noProof="0" dirty="0" err="1"/>
              <a:t>fonctionnels</a:t>
            </a:r>
            <a:r>
              <a:rPr lang="en-US" noProof="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44189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import%2520%257B%2520somehowFetchBordeauxTemp%2520%257D%2520from%2520%2522.%252Fopen-weather-utils%2522%253B%250A%250Aconst%2520convertFahrenheitToCelcius%2520%253D%2520farTemp%2520%253D%253E%2520(farTemp%2520-%252032)%2520%252F%25201.8%253B%250A%250Aconst%2520multiplyByRandom%2520%253D%2520n%2520%253D%253E%2520n%2520*%2520Math.random()%253B%250A%250Aconst%2520insertIntoDOM%2520%253D%2520n%2520%253D%253E%2520(document.querySelector(%2522%2523temp%2522).innerText%2520%253D%2520n)%253B</a:t>
            </a:r>
          </a:p>
        </p:txBody>
      </p:sp>
    </p:spTree>
    <p:extLst>
      <p:ext uri="{BB962C8B-B14F-4D97-AF65-F5344CB8AC3E}">
        <p14:creationId xmlns:p14="http://schemas.microsoft.com/office/powerpoint/2010/main" val="8808102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</a:t>
            </a:r>
          </a:p>
          <a:p>
            <a:r>
              <a:rPr lang="en-US" dirty="0" err="1"/>
              <a:t>ESLint</a:t>
            </a:r>
            <a:r>
              <a:rPr lang="en-US" dirty="0"/>
              <a:t> Plugin FP</a:t>
            </a:r>
          </a:p>
          <a:p>
            <a:r>
              <a:rPr lang="en-US" dirty="0" err="1"/>
              <a:t>RamdaJS</a:t>
            </a:r>
            <a:endParaRPr lang="en-US" dirty="0"/>
          </a:p>
          <a:p>
            <a:r>
              <a:rPr lang="en-US" dirty="0" err="1"/>
              <a:t>Lodash</a:t>
            </a:r>
            <a:r>
              <a:rPr lang="en-US" dirty="0"/>
              <a:t>/FP</a:t>
            </a:r>
          </a:p>
          <a:p>
            <a:r>
              <a:rPr lang="en-US" dirty="0" err="1"/>
              <a:t>ImmerJS</a:t>
            </a:r>
            <a:r>
              <a:rPr lang="en-US" dirty="0"/>
              <a:t> / </a:t>
            </a:r>
            <a:r>
              <a:rPr lang="en-US" dirty="0" err="1"/>
              <a:t>ImmutableJS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512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086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Expliquer</a:t>
            </a:r>
            <a:r>
              <a:rPr lang="en-US" dirty="0"/>
              <a:t> </a:t>
            </a:r>
            <a:r>
              <a:rPr lang="en-US" dirty="0" err="1"/>
              <a:t>brièvement</a:t>
            </a:r>
            <a:r>
              <a:rPr lang="en-US" dirty="0"/>
              <a:t> le </a:t>
            </a:r>
            <a:r>
              <a:rPr lang="en-US" dirty="0" err="1"/>
              <a:t>terme</a:t>
            </a:r>
            <a:r>
              <a:rPr lang="en-US" dirty="0"/>
              <a:t> “</a:t>
            </a:r>
            <a:r>
              <a:rPr lang="en-US" dirty="0" err="1"/>
              <a:t>Déclaratif</a:t>
            </a:r>
            <a:r>
              <a:rPr lang="en-US" dirty="0"/>
              <a:t>”: </a:t>
            </a:r>
            <a:r>
              <a:rPr lang="en-US" dirty="0" err="1"/>
              <a:t>Paradigm</a:t>
            </a:r>
            <a:r>
              <a:rPr lang="en-US" baseline="0" dirty="0" err="1"/>
              <a:t>e</a:t>
            </a:r>
            <a:r>
              <a:rPr lang="en-US" baseline="0" dirty="0"/>
              <a:t> de </a:t>
            </a:r>
            <a:r>
              <a:rPr lang="en-US" baseline="0" dirty="0" err="1"/>
              <a:t>prog</a:t>
            </a:r>
            <a:r>
              <a:rPr lang="en-US" baseline="0" dirty="0"/>
              <a:t>. </a:t>
            </a:r>
            <a:r>
              <a:rPr lang="en-US" baseline="0" dirty="0" err="1"/>
              <a:t>reposant</a:t>
            </a:r>
            <a:r>
              <a:rPr lang="en-US" baseline="0" dirty="0"/>
              <a:t> sur des </a:t>
            </a:r>
            <a:r>
              <a:rPr lang="en-US" baseline="0" dirty="0" err="1"/>
              <a:t>composants</a:t>
            </a:r>
            <a:r>
              <a:rPr lang="en-US" baseline="0" dirty="0"/>
              <a:t> </a:t>
            </a:r>
            <a:r>
              <a:rPr lang="en-US" baseline="0" dirty="0" err="1"/>
              <a:t>logiciels</a:t>
            </a:r>
            <a:r>
              <a:rPr lang="en-US" baseline="0" dirty="0"/>
              <a:t> </a:t>
            </a:r>
            <a:r>
              <a:rPr lang="en-US" baseline="0" dirty="0" err="1"/>
              <a:t>dénués</a:t>
            </a:r>
            <a:r>
              <a:rPr lang="en-US" baseline="0" dirty="0"/>
              <a:t> de </a:t>
            </a:r>
            <a:r>
              <a:rPr lang="en-US" baseline="0" dirty="0" err="1"/>
              <a:t>contexte</a:t>
            </a:r>
            <a:r>
              <a:rPr lang="en-US" baseline="0" dirty="0"/>
              <a:t> et </a:t>
            </a:r>
            <a:r>
              <a:rPr lang="en-US" baseline="0" dirty="0" err="1"/>
              <a:t>d’êtats</a:t>
            </a:r>
            <a:r>
              <a:rPr lang="en-US" baseline="0" dirty="0"/>
              <a:t> internes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02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Rappeler que les </a:t>
            </a:r>
            <a:r>
              <a:rPr lang="en-US" dirty="0" err="1"/>
              <a:t>principes</a:t>
            </a:r>
            <a:r>
              <a:rPr lang="en-US" dirty="0"/>
              <a:t> et </a:t>
            </a:r>
            <a:r>
              <a:rPr lang="en-US" dirty="0" err="1"/>
              <a:t>procédés</a:t>
            </a:r>
            <a:r>
              <a:rPr lang="en-US" dirty="0"/>
              <a:t> </a:t>
            </a:r>
            <a:r>
              <a:rPr lang="en-US" dirty="0" err="1"/>
              <a:t>suivants</a:t>
            </a:r>
            <a:r>
              <a:rPr lang="en-US" dirty="0"/>
              <a:t> ne </a:t>
            </a:r>
            <a:r>
              <a:rPr lang="en-US" dirty="0" err="1"/>
              <a:t>peuvent</a:t>
            </a:r>
            <a:r>
              <a:rPr lang="en-US" dirty="0"/>
              <a:t> et ne </a:t>
            </a:r>
            <a:r>
              <a:rPr lang="en-US" dirty="0" err="1"/>
              <a:t>doivent</a:t>
            </a:r>
            <a:r>
              <a:rPr lang="en-US" dirty="0"/>
              <a:t> pas </a:t>
            </a:r>
            <a:r>
              <a:rPr lang="en-US" dirty="0" err="1"/>
              <a:t>être</a:t>
            </a:r>
            <a:r>
              <a:rPr lang="en-US" dirty="0"/>
              <a:t> appliqués </a:t>
            </a:r>
            <a:r>
              <a:rPr lang="en-US" dirty="0" err="1"/>
              <a:t>aveuglément</a:t>
            </a:r>
            <a:r>
              <a:rPr lang="en-US" dirty="0"/>
              <a:t>. </a:t>
            </a:r>
          </a:p>
          <a:p>
            <a:pPr marL="158750" indent="0">
              <a:buNone/>
            </a:pPr>
            <a:r>
              <a:rPr lang="en-US" dirty="0"/>
              <a:t>Ce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simplement</a:t>
            </a:r>
            <a:r>
              <a:rPr lang="en-US" dirty="0"/>
              <a:t> des </a:t>
            </a:r>
            <a:r>
              <a:rPr lang="en-US" dirty="0" err="1"/>
              <a:t>principes</a:t>
            </a:r>
            <a:r>
              <a:rPr lang="en-US" dirty="0"/>
              <a:t> </a:t>
            </a:r>
            <a:r>
              <a:rPr lang="en-US" dirty="0" err="1"/>
              <a:t>utilisables</a:t>
            </a:r>
            <a:r>
              <a:rPr lang="en-US" dirty="0"/>
              <a:t> </a:t>
            </a:r>
            <a:r>
              <a:rPr lang="en-US" dirty="0" err="1"/>
              <a:t>même</a:t>
            </a:r>
            <a:r>
              <a:rPr lang="en-US" dirty="0"/>
              <a:t> dans des </a:t>
            </a:r>
            <a:r>
              <a:rPr lang="en-US" dirty="0" err="1"/>
              <a:t>contextes</a:t>
            </a:r>
            <a:r>
              <a:rPr lang="en-US" dirty="0"/>
              <a:t> </a:t>
            </a:r>
            <a:r>
              <a:rPr lang="en-US" dirty="0" err="1"/>
              <a:t>très</a:t>
            </a:r>
            <a:r>
              <a:rPr lang="en-US" dirty="0"/>
              <a:t> </a:t>
            </a:r>
            <a:r>
              <a:rPr lang="en-US" dirty="0" err="1"/>
              <a:t>impératifs</a:t>
            </a:r>
            <a:r>
              <a:rPr lang="en-US" dirty="0"/>
              <a:t> et qui </a:t>
            </a:r>
            <a:r>
              <a:rPr lang="en-US" dirty="0" err="1"/>
              <a:t>peuvent</a:t>
            </a:r>
            <a:r>
              <a:rPr lang="en-US" dirty="0"/>
              <a:t> </a:t>
            </a:r>
            <a:r>
              <a:rPr lang="en-US" dirty="0" err="1"/>
              <a:t>améliorer</a:t>
            </a:r>
            <a:r>
              <a:rPr lang="en-US" dirty="0"/>
              <a:t> la </a:t>
            </a:r>
            <a:r>
              <a:rPr lang="en-US" dirty="0" err="1"/>
              <a:t>logique</a:t>
            </a:r>
            <a:r>
              <a:rPr lang="en-US" dirty="0"/>
              <a:t>, la </a:t>
            </a:r>
            <a:r>
              <a:rPr lang="en-US" dirty="0" err="1"/>
              <a:t>propreté</a:t>
            </a:r>
            <a:r>
              <a:rPr lang="en-US" dirty="0"/>
              <a:t>, et la </a:t>
            </a:r>
            <a:r>
              <a:rPr lang="en-US" dirty="0" err="1"/>
              <a:t>lisibilité</a:t>
            </a:r>
            <a:r>
              <a:rPr lang="en-US" dirty="0"/>
              <a:t> du code.</a:t>
            </a:r>
          </a:p>
        </p:txBody>
      </p:sp>
    </p:spTree>
    <p:extLst>
      <p:ext uri="{BB962C8B-B14F-4D97-AF65-F5344CB8AC3E}">
        <p14:creationId xmlns:p14="http://schemas.microsoft.com/office/powerpoint/2010/main" val="254244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 err="1"/>
              <a:t>loopVersion</a:t>
            </a:r>
            <a:r>
              <a:rPr lang="en-US" dirty="0"/>
              <a:t>: 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isPrime%2520%253D%2520(n)%2520%253D%253E%2520%257B%250A%2509if%2520(n%2520%253C%253D%25203)%2520return%2520n%2520%253E%25201%253B%250A%2520%2520%2520%2520else%2520if%2520(n%2520%2525%25202%2520%253D%253D%253D%25200%2520%257C%257C%2520n%2520%2525%25203%2520%253D%253D%253D%25200)%250A%2520%2520%2520%2520%2520%2520%2520%2520return%2520false%253B%250A%250A%2520%2520%2520%2520let%2520i%2520%253D%25205%253B%250A%250A%2520%2520%2520%2520while%2520(i%2520*%2520i%2520%253C%253D%2520n)%2520%257B%250A%2520%2520%2520%2520%2509if%2520(n%2520%2525%2520i%2520%253D%253D%253D%25200%2520%257C%257C%2520n%2520%2525%2520(i%2520%252B%25202)%2520%253D%253D%253D%25200)%250A%2520%2520%2520%2520%2520%2520%2520%2520%2520%2520%2520%2520return%2520false%253B%250A%2520%2520%2520%2520%2520%2520%2520%2520i%2520%253D%2520i%2520%252B%25206%253B%250A%2520%2520%2520%2520%257D%250A%250A%2520%2520%2520%2520return%2520true%253B%250A%257D%253B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9359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Rappeler que </a:t>
            </a:r>
            <a:r>
              <a:rPr lang="en-US" dirty="0" err="1"/>
              <a:t>quand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s’agit</a:t>
            </a:r>
            <a:r>
              <a:rPr lang="en-US" dirty="0"/>
              <a:t> de loop sur des tableaux, </a:t>
            </a:r>
            <a:r>
              <a:rPr lang="en-US" dirty="0" err="1"/>
              <a:t>l’utilisations</a:t>
            </a:r>
            <a:r>
              <a:rPr lang="en-US" dirty="0"/>
              <a:t> des </a:t>
            </a:r>
            <a:r>
              <a:rPr lang="en-US" dirty="0" err="1"/>
              <a:t>fonctions</a:t>
            </a:r>
            <a:r>
              <a:rPr lang="en-US" dirty="0"/>
              <a:t> </a:t>
            </a:r>
            <a:r>
              <a:rPr lang="en-US" dirty="0" err="1"/>
              <a:t>chainées</a:t>
            </a:r>
            <a:r>
              <a:rPr lang="en-US" dirty="0"/>
              <a:t> des Array JS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recommandée</a:t>
            </a:r>
            <a:r>
              <a:rPr lang="en-US" dirty="0"/>
              <a:t>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isPrime%2520%253D%2520(n%252C%2520i)%2520%253D%253E%2520%257B%250A%2509if%2520(n%2520%253C%253D%25202)%2520return%2520n%2520%253D%253D%253D%25202%253B%250A%2520%2520%2520%2520else%2520if%2520(n%2520%2525%2520i%2520%253D%253D%253D%25200)%2520return%2520false%253B%250A%2509else%2520if%2520(i%2520*%2520i%2520%253E%2520n)%2520return%2520true%253B%250A%2520%2520%250A%2520%2520%2520%2520return%2520isPrime(n%252C%2520i%2520%252B%25201)%253B%250A%257D%253B</a:t>
            </a:r>
          </a:p>
        </p:txBody>
      </p:sp>
    </p:spTree>
    <p:extLst>
      <p:ext uri="{BB962C8B-B14F-4D97-AF65-F5344CB8AC3E}">
        <p14:creationId xmlns:p14="http://schemas.microsoft.com/office/powerpoint/2010/main" val="4111182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2166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openWeather2DOM%2520%253D%2520async%2520()%2520%253D%253E%2520%257B%250A%2520%2520%2520%2520const%2520fahrenheitTemp%2520%253D%2520await%2520somehowFetchBordeauxTemp()%253B%250A%2520%2520%2520%2520const%2520celsiusTemp%2520%253D%2520(fahrenheitTemp%2520-%252032)%2520%252F%25201.8%253B%250A%2520%2509const%2520multipliedByRand%2520%253D%2520celsiusTemp%2520*%2520Math.random()%253B%250A%2520%2520%2520%2520document.querySelector(%2522%2523temp%2522).innerText%2520%253D%2520multipliedByRand%253B%250A%257D</a:t>
            </a:r>
          </a:p>
        </p:txBody>
      </p:sp>
    </p:spTree>
    <p:extLst>
      <p:ext uri="{BB962C8B-B14F-4D97-AF65-F5344CB8AC3E}">
        <p14:creationId xmlns:p14="http://schemas.microsoft.com/office/powerpoint/2010/main" val="3217414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import%2520%257B%2520somehowFetchBordeauxTemp%2520%257D%2520from%2520%2522.%252Fopen-weather-utils%2522%253B%250A%250Aconst%2520convertFahrenheitToCelcius%2520%253D%2520farTemp%2520%253D%253E%2520(farTemp%2520-%252032)%2520%252F%25201.8%253B%250A%250Aconst%2520multiplyByRandom%2520%253D%2520n%2520%253D%253E%2520n%2520*%2520Math.random()%253B%250A%250Aconst%2520insertIntoDOM%2520%253D%2520n%2520%253D%253E%2520(document.querySelector(%2522%2523temp%2522).innerText%2520%253D%2520n)%253B</a:t>
            </a:r>
          </a:p>
        </p:txBody>
      </p:sp>
    </p:spTree>
    <p:extLst>
      <p:ext uri="{BB962C8B-B14F-4D97-AF65-F5344CB8AC3E}">
        <p14:creationId xmlns:p14="http://schemas.microsoft.com/office/powerpoint/2010/main" val="1661629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</a:t>
            </a:r>
            <a:r>
              <a:rPr lang="fr-FR" dirty="0"/>
              <a:t> </a:t>
            </a:r>
            <a:r>
              <a:rPr lang="en-US" dirty="0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Février 2020</a:t>
            </a:r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Recursive functions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2CB00FCB-F498-477D-88BE-4CDCAB5FF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426" y="687005"/>
            <a:ext cx="9124950" cy="5467350"/>
          </a:xfrm>
          <a:prstGeom prst="rect">
            <a:avLst/>
          </a:prstGeom>
        </p:spPr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B33582B-A9AD-487A-9B96-44275E2DF0D8}"/>
              </a:ext>
            </a:extLst>
          </p:cNvPr>
          <p:cNvSpPr txBox="1">
            <a:spLocks/>
          </p:cNvSpPr>
          <p:nvPr/>
        </p:nvSpPr>
        <p:spPr>
          <a:xfrm>
            <a:off x="755576" y="542989"/>
            <a:ext cx="7213725" cy="28803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  <a:latin typeface="Graphik Semibold" panose="020B0703030202060203" pitchFamily="34" charset="0"/>
              </a:rPr>
              <a:t>isPrime - recursive version</a:t>
            </a:r>
          </a:p>
        </p:txBody>
      </p:sp>
    </p:spTree>
    <p:extLst>
      <p:ext uri="{BB962C8B-B14F-4D97-AF65-F5344CB8AC3E}">
        <p14:creationId xmlns:p14="http://schemas.microsoft.com/office/powerpoint/2010/main" val="3073414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application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AD4D462B-2E1A-4833-8716-EDC8AE1BCD9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7389EBFB-9927-470B-B68B-B4EDC263723F}"/>
              </a:ext>
            </a:extLst>
          </p:cNvPr>
          <p:cNvSpPr txBox="1">
            <a:spLocks/>
          </p:cNvSpPr>
          <p:nvPr/>
        </p:nvSpPr>
        <p:spPr>
          <a:xfrm>
            <a:off x="968374" y="1777380"/>
            <a:ext cx="7207251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i.e.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 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Graphik Light" panose="020B0403030202060203" pitchFamily="34" charset="0"/>
              </a:rPr>
              <a:t>fixing arguments of a function to produce a new one of smaller arity.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75E88F03-0DCB-479F-A71C-C2C00CCF4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7420"/>
            <a:ext cx="9144000" cy="371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65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Currying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42724456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Management of </a:t>
            </a:r>
            <a:br>
              <a:rPr lang="fr-FR" dirty="0"/>
            </a:br>
            <a:r>
              <a:rPr lang="fr-FR" dirty="0"/>
              <a:t>side effects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213510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 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(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¯\_(</a:t>
            </a:r>
            <a:r>
              <a:rPr lang="ja-JP" altLang="fr-F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ツ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)_/¯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)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endParaRPr lang="fr-FR" sz="3000" b="0" dirty="0">
              <a:solidFill>
                <a:schemeClr val="tx1"/>
              </a:solidFill>
              <a:latin typeface="Graphik Bold" panose="020B08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5772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                    </a:t>
            </a:r>
            <a:r>
              <a:rPr lang="fr-FR" sz="3000" b="0" dirty="0">
                <a:latin typeface="Graphik Extralight" panose="020B0303030202060203" pitchFamily="34" charset="0"/>
                <a:ea typeface="Graphik Medium" charset="0"/>
                <a:cs typeface="Graphik Medium" charset="0"/>
                <a:sym typeface="Wingdings" panose="05000000000000000000" pitchFamily="2" charset="2"/>
              </a:rPr>
              <a:t> pure</a:t>
            </a:r>
            <a:endParaRPr lang="fr-FR" sz="3000" b="0" dirty="0">
              <a:latin typeface="Graphik Extralight" panose="020B03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54143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6A790B5B-BE64-475A-8CEE-C6D2FA482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791" y="1057300"/>
            <a:ext cx="9439182" cy="3637736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66731FB-1B70-4D59-8B6F-E23906080D28}"/>
              </a:ext>
            </a:extLst>
          </p:cNvPr>
          <p:cNvSpPr txBox="1">
            <a:spLocks/>
          </p:cNvSpPr>
          <p:nvPr/>
        </p:nvSpPr>
        <p:spPr>
          <a:xfrm>
            <a:off x="951807" y="4297660"/>
            <a:ext cx="7207251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C00000"/>
                </a:solidFill>
              </a:rPr>
              <a:t>❌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One single impure function: hard to test, hard to reuse…</a:t>
            </a:r>
          </a:p>
        </p:txBody>
      </p:sp>
    </p:spTree>
    <p:extLst>
      <p:ext uri="{BB962C8B-B14F-4D97-AF65-F5344CB8AC3E}">
        <p14:creationId xmlns:p14="http://schemas.microsoft.com/office/powerpoint/2010/main" val="1267395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38225D62-E215-46F4-917F-D02CCE8D2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4765" y="1129308"/>
            <a:ext cx="9533527" cy="3459068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BF3A3753-DBDA-45AD-AE4E-08789BE2EE2F}"/>
              </a:ext>
            </a:extLst>
          </p:cNvPr>
          <p:cNvSpPr txBox="1">
            <a:spLocks/>
          </p:cNvSpPr>
          <p:nvPr/>
        </p:nvSpPr>
        <p:spPr>
          <a:xfrm>
            <a:off x="853689" y="4297660"/>
            <a:ext cx="7436617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00B050"/>
                </a:solidFill>
              </a:rPr>
              <a:t>✔️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Isolation of side effects / impure functions from pure functions: easy to test, reuse, and mock.</a:t>
            </a:r>
          </a:p>
        </p:txBody>
      </p:sp>
    </p:spTree>
    <p:extLst>
      <p:ext uri="{BB962C8B-B14F-4D97-AF65-F5344CB8AC3E}">
        <p14:creationId xmlns:p14="http://schemas.microsoft.com/office/powerpoint/2010/main" val="3074613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18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31548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helpful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20536776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Contents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375" y="1441449"/>
            <a:ext cx="588963" cy="321625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01.</a:t>
            </a:r>
          </a:p>
          <a:p>
            <a:pPr>
              <a:lnSpc>
                <a:spcPct val="200000"/>
              </a:lnSpc>
            </a:pPr>
            <a:r>
              <a:rPr lang="fr-FR" dirty="0"/>
              <a:t>02.</a:t>
            </a:r>
          </a:p>
          <a:p>
            <a:pPr>
              <a:lnSpc>
                <a:spcPct val="200000"/>
              </a:lnSpc>
            </a:pPr>
            <a:r>
              <a:rPr lang="fr-FR" dirty="0"/>
              <a:t>03.</a:t>
            </a:r>
          </a:p>
          <a:p>
            <a:pPr>
              <a:lnSpc>
                <a:spcPct val="200000"/>
              </a:lnSpc>
            </a:pPr>
            <a:r>
              <a:rPr lang="fr-FR" dirty="0"/>
              <a:t>04.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Principles of the functional paradigm</a:t>
            </a:r>
          </a:p>
          <a:p>
            <a:pPr>
              <a:lnSpc>
                <a:spcPct val="200000"/>
              </a:lnSpc>
            </a:pPr>
            <a:r>
              <a:rPr lang="fr-FR" dirty="0"/>
              <a:t>Application of FP principles in JS</a:t>
            </a:r>
          </a:p>
          <a:p>
            <a:pPr>
              <a:lnSpc>
                <a:spcPct val="200000"/>
              </a:lnSpc>
            </a:pPr>
            <a:r>
              <a:rPr lang="fr-FR" dirty="0"/>
              <a:t>Management of side effects</a:t>
            </a:r>
          </a:p>
          <a:p>
            <a:pPr>
              <a:lnSpc>
                <a:spcPct val="200000"/>
              </a:lnSpc>
            </a:pPr>
            <a:r>
              <a:rPr lang="fr-FR" dirty="0"/>
              <a:t>Some helpful tools</a:t>
            </a:r>
          </a:p>
          <a:p>
            <a:pPr>
              <a:lnSpc>
                <a:spcPct val="200000"/>
              </a:lnSpc>
            </a:pP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0064" y="1467755"/>
            <a:ext cx="1325562" cy="350748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 p.3–?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p.?–?</a:t>
            </a:r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Principles of the functional paradigm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32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33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34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35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36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500" b="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functional programming</a:t>
            </a:r>
            <a: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:</a:t>
            </a:r>
            <a:b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</a:br>
            <a:br>
              <a:rPr lang="fr-FR" b="0" dirty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‘’ </a:t>
            </a:r>
            <a:r>
              <a:rPr lang="fr-FR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Declarative paradigm of programmation in which functions are first-class citizens. </a:t>
            </a: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’’ </a:t>
            </a:r>
            <a:endParaRPr lang="fr-FR" sz="3000" b="0" dirty="0">
              <a:latin typeface="Graphik Medium" charset="0"/>
              <a:ea typeface="Graphik Medium" charset="0"/>
              <a:cs typeface="Graphik Medium" charset="0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6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 txBox="1">
            <a:spLocks/>
          </p:cNvSpPr>
          <p:nvPr/>
        </p:nvSpPr>
        <p:spPr>
          <a:xfrm>
            <a:off x="6453034" y="4657700"/>
            <a:ext cx="1722592" cy="30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4500" b="1" i="0" u="none" strike="noStrike" cap="none" spc="-150" baseline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2500" b="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OCaml</a:t>
            </a:r>
            <a:r>
              <a:rPr lang="fr-FR" sz="25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 docs</a:t>
            </a:r>
          </a:p>
        </p:txBody>
      </p:sp>
    </p:spTree>
    <p:extLst>
      <p:ext uri="{BB962C8B-B14F-4D97-AF65-F5344CB8AC3E}">
        <p14:creationId xmlns:p14="http://schemas.microsoft.com/office/powerpoint/2010/main" val="8202170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40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41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42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2F52F4-CEC7-4BE3-B3A6-CB5F69F17D98}"/>
              </a:ext>
            </a:extLst>
          </p:cNvPr>
          <p:cNvSpPr/>
          <p:nvPr/>
        </p:nvSpPr>
        <p:spPr>
          <a:xfrm>
            <a:off x="1043608" y="1273324"/>
            <a:ext cx="7191392" cy="2965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Functions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are pure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Graphik Bold" panose="020B0803030202060203" pitchFamily="34" charset="0"/>
              </a:rPr>
              <a:t>They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 are of fixed arity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have any context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produce side effects</a:t>
            </a:r>
            <a:endParaRPr lang="en-US" sz="3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28" name="Espace réservé du pied de page 17">
            <a:extLst>
              <a:ext uri="{FF2B5EF4-FFF2-40B4-BE49-F238E27FC236}">
                <a16:creationId xmlns:a16="http://schemas.microsoft.com/office/drawing/2014/main" id="{D0503D8B-4119-4BA1-92B6-7DF2466344D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40879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467567"/>
            <a:ext cx="7207251" cy="301701"/>
          </a:xfrm>
        </p:spPr>
        <p:txBody>
          <a:bodyPr/>
          <a:lstStyle/>
          <a:p>
            <a:r>
              <a:rPr lang="fr-FR" dirty="0"/>
              <a:t>Advantages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1899" y="913284"/>
            <a:ext cx="7213725" cy="288032"/>
          </a:xfrm>
        </p:spPr>
        <p:txBody>
          <a:bodyPr/>
          <a:lstStyle/>
          <a:p>
            <a:r>
              <a:rPr lang="fr-FR" dirty="0"/>
              <a:t>of functional programming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736EA2-F072-4027-A85E-4B79D2F6370F}"/>
              </a:ext>
            </a:extLst>
          </p:cNvPr>
          <p:cNvSpPr/>
          <p:nvPr/>
        </p:nvSpPr>
        <p:spPr>
          <a:xfrm>
            <a:off x="899592" y="1544489"/>
            <a:ext cx="6562429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No mutations of external context, thus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less race conditions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Graphik Bold" panose="020B0803030202060203" pitchFamily="34" charset="0"/>
              </a:rPr>
              <a:t>Code describes WHAT the program does, not HOW, thus is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to refactor and to read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Functions do few tasks (ideally 1), thus are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to test, and to reuse across the project, or even across different codebases </a:t>
            </a:r>
            <a:endParaRPr lang="en-US" sz="2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9DB3A684-C423-463C-B08E-5C1C48FEC1C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26111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of FP </a:t>
            </a:r>
            <a:r>
              <a:rPr lang="fr-FR" dirty="0" err="1"/>
              <a:t>principles</a:t>
            </a:r>
            <a:r>
              <a:rPr lang="fr-FR" dirty="0"/>
              <a:t> in JS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02.</a:t>
            </a:r>
          </a:p>
        </p:txBody>
      </p:sp>
    </p:spTree>
    <p:extLst>
      <p:ext uri="{BB962C8B-B14F-4D97-AF65-F5344CB8AC3E}">
        <p14:creationId xmlns:p14="http://schemas.microsoft.com/office/powerpoint/2010/main" val="240235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Function composition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3165700-C935-4B5E-8DB0-7F94C265B79D}"/>
              </a:ext>
            </a:extLst>
          </p:cNvPr>
          <p:cNvSpPr txBox="1">
            <a:spLocks/>
          </p:cNvSpPr>
          <p:nvPr/>
        </p:nvSpPr>
        <p:spPr>
          <a:xfrm>
            <a:off x="968374" y="1777380"/>
            <a:ext cx="7207251" cy="11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i.e.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 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Graphik Light" panose="020B0403030202060203" pitchFamily="34" charset="0"/>
              </a:rPr>
              <a:t>combining multiple functions to create more complicated ones, by flowing the result of each function call to the subsequent.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2C44C7-A28E-4E62-9A51-BC24C5C61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2462985"/>
            <a:ext cx="9144000" cy="324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0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Recursive functions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1CC581D2-806F-4905-B17A-058BF13D7630}"/>
              </a:ext>
            </a:extLst>
          </p:cNvPr>
          <p:cNvSpPr txBox="1">
            <a:spLocks/>
          </p:cNvSpPr>
          <p:nvPr/>
        </p:nvSpPr>
        <p:spPr>
          <a:xfrm>
            <a:off x="781073" y="553244"/>
            <a:ext cx="7213725" cy="28803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  <a:latin typeface="Graphik Semibold" panose="020B0703030202060203" pitchFamily="34" charset="0"/>
              </a:rPr>
              <a:t>isPrime - loop version</a:t>
            </a:r>
          </a:p>
        </p:txBody>
      </p:sp>
      <p:pic>
        <p:nvPicPr>
          <p:cNvPr id="15" name="Picture 14" descr="A screen shot of a computer&#10;&#10;Description automatically generated">
            <a:extLst>
              <a:ext uri="{FF2B5EF4-FFF2-40B4-BE49-F238E27FC236}">
                <a16:creationId xmlns:a16="http://schemas.microsoft.com/office/drawing/2014/main" id="{1EA318B0-8DBC-48A9-BBDC-A6116AC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08" y="697260"/>
            <a:ext cx="8568952" cy="5276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16392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3825</TotalTime>
  <Words>4090</Words>
  <Application>Microsoft Office PowerPoint</Application>
  <PresentationFormat>On-screen Show (16:10)</PresentationFormat>
  <Paragraphs>545</Paragraphs>
  <Slides>46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7" baseType="lpstr">
      <vt:lpstr>Arial</vt:lpstr>
      <vt:lpstr>Graphik</vt:lpstr>
      <vt:lpstr>Graphik Black</vt:lpstr>
      <vt:lpstr>Graphik Bold</vt:lpstr>
      <vt:lpstr>Graphik Courant</vt:lpstr>
      <vt:lpstr>Graphik Extralight</vt:lpstr>
      <vt:lpstr>Graphik Light</vt:lpstr>
      <vt:lpstr>Graphik Medium</vt:lpstr>
      <vt:lpstr>Graphik Regular</vt:lpstr>
      <vt:lpstr>Graphik Semibold</vt:lpstr>
      <vt:lpstr>Simple Light</vt:lpstr>
      <vt:lpstr>Functional programming in the JS ecosystem</vt:lpstr>
      <vt:lpstr>Contents</vt:lpstr>
      <vt:lpstr>Principles of the functional paradigm</vt:lpstr>
      <vt:lpstr>functional programming:  ‘’ Declarative paradigm of programmation in which functions are first-class citizens. ’’ </vt:lpstr>
      <vt:lpstr>PowerPoint Presentation</vt:lpstr>
      <vt:lpstr>Advantages</vt:lpstr>
      <vt:lpstr>Application of FP principles in JS</vt:lpstr>
      <vt:lpstr>Function composition</vt:lpstr>
      <vt:lpstr>Recursive functions</vt:lpstr>
      <vt:lpstr>Recursive functions</vt:lpstr>
      <vt:lpstr>Partial application</vt:lpstr>
      <vt:lpstr>Currying</vt:lpstr>
      <vt:lpstr>Management of  side effects</vt:lpstr>
      <vt:lpstr>Example:  OpenWeather2DOM</vt:lpstr>
      <vt:lpstr>Example:  OpenWeather2DOM</vt:lpstr>
      <vt:lpstr>Example:  OpenWeather2DOM</vt:lpstr>
      <vt:lpstr>Example:  OpenWeather2DOM</vt:lpstr>
      <vt:lpstr>Example:  OpenWeather2DOM</vt:lpstr>
      <vt:lpstr>Some helpful tools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PowerPoint Presentation</vt:lpstr>
      <vt:lpstr>PowerPoint Presentation</vt:lpstr>
      <vt:lpstr>PowerPoint Presentation</vt:lpstr>
      <vt:lpstr>Merci, pour votre attention. Des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Maxime Dubourg</cp:lastModifiedBy>
  <cp:revision>296</cp:revision>
  <dcterms:modified xsi:type="dcterms:W3CDTF">2020-02-01T18:30:32Z</dcterms:modified>
</cp:coreProperties>
</file>